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6" r:id="rId4"/>
    <p:sldId id="267" r:id="rId5"/>
    <p:sldId id="260" r:id="rId6"/>
    <p:sldId id="274" r:id="rId7"/>
    <p:sldId id="277" r:id="rId8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62727" autoAdjust="0"/>
  </p:normalViewPr>
  <p:slideViewPr>
    <p:cSldViewPr showGuides="1">
      <p:cViewPr>
        <p:scale>
          <a:sx n="94" d="100"/>
          <a:sy n="94" d="100"/>
        </p:scale>
        <p:origin x="-666" y="-126"/>
      </p:cViewPr>
      <p:guideLst>
        <p:guide orient="horz" pos="2160"/>
        <p:guide pos="3839"/>
        <p:guide pos="1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90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36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6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 smtClean="0"/>
              <a:t>Щелкните значок, чтобы добавить 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25.02.2025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2004" y="620688"/>
            <a:ext cx="8329031" cy="2520280"/>
          </a:xfrm>
        </p:spPr>
        <p:txBody>
          <a:bodyPr rtlCol="0"/>
          <a:lstStyle/>
          <a:p>
            <a:pPr algn="ctr" rtl="0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«Ключевые задачи по планиметрии»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параллелограмма АВС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выбрали произвольную точку Е.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окажите, что сумма площадей треугольников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ВЕС  равна половине площади параллелограмма.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474906" y="1628800"/>
                <a:ext cx="5901331" cy="2376264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ru-RU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Доказательство</a:t>
                </a:r>
                <a:r>
                  <a:rPr lang="ru-RU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en-US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K-</a:t>
                </a:r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высота</a:t>
                </a:r>
                <a:r>
                  <a:rPr lang="ru-RU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4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АЕ</a:t>
                </a:r>
                <a:r>
                  <a:rPr lang="en-US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3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sz="23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*К</a:t>
                </a:r>
                <a:r>
                  <a:rPr lang="en-US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ru-RU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EP –</a:t>
                </a:r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высота</a:t>
                </a:r>
                <a:r>
                  <a:rPr lang="ru-RU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4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ВЕС</a:t>
                </a:r>
                <a:r>
                  <a:rPr lang="en-US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6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ВС</m:t>
                    </m:r>
                  </m:oMath>
                </a14:m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ru-RU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АЕ</a:t>
                </a:r>
                <a:r>
                  <a:rPr lang="en-US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4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sz="2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ВЕС</a:t>
                </a:r>
                <a:r>
                  <a:rPr lang="ru-RU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sz="29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9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ВС</m:t>
                    </m:r>
                  </m:oMath>
                </a14:m>
                <a:r>
                  <a:rPr lang="ru-RU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900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Е+ 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29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ru-RU" sz="19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                   </a:t>
                </a:r>
                <a:endParaRPr lang="ru-RU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sz="29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PK</a:t>
                </a:r>
                <a:r>
                  <a:rPr lang="en-US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ABCD</a:t>
                </a:r>
                <a:endParaRPr lang="ru-RU" sz="25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endParaRPr lang="ru-RU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74906" y="1628800"/>
                <a:ext cx="5901331" cy="2376264"/>
              </a:xfrm>
              <a:blipFill>
                <a:blip r:embed="rId2"/>
                <a:stretch>
                  <a:fillRect l="-1136" t="-6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араллелограмм 4"/>
          <p:cNvSpPr/>
          <p:nvPr/>
        </p:nvSpPr>
        <p:spPr>
          <a:xfrm>
            <a:off x="1773932" y="1628800"/>
            <a:ext cx="2376264" cy="144016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85424" y="2899683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5940" y="1390751"/>
            <a:ext cx="18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7192" y="1390751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90156" y="2894339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6020" y="2179603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33971" y="1628005"/>
            <a:ext cx="540060" cy="88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773932" y="2517362"/>
            <a:ext cx="900100" cy="541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2"/>
          </p:cNvCxnSpPr>
          <p:nvPr/>
        </p:nvCxnSpPr>
        <p:spPr>
          <a:xfrm flipV="1">
            <a:off x="2674032" y="1628800"/>
            <a:ext cx="1476164" cy="88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" idx="2"/>
            <a:endCxn id="9" idx="1"/>
          </p:cNvCxnSpPr>
          <p:nvPr/>
        </p:nvCxnSpPr>
        <p:spPr>
          <a:xfrm>
            <a:off x="2674032" y="2518157"/>
            <a:ext cx="1116124" cy="545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2"/>
          </p:cNvCxnSpPr>
          <p:nvPr/>
        </p:nvCxnSpPr>
        <p:spPr>
          <a:xfrm>
            <a:off x="2674032" y="2518157"/>
            <a:ext cx="0" cy="550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93774" y="3087774"/>
            <a:ext cx="252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единительная линия 28"/>
          <p:cNvCxnSpPr>
            <a:stCxn id="10" idx="2"/>
          </p:cNvCxnSpPr>
          <p:nvPr/>
        </p:nvCxnSpPr>
        <p:spPr>
          <a:xfrm flipH="1" flipV="1">
            <a:off x="2674031" y="1628800"/>
            <a:ext cx="1" cy="88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66981" y="1336123"/>
            <a:ext cx="225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66020" y="2996952"/>
            <a:ext cx="0" cy="6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66020" y="2996952"/>
            <a:ext cx="108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92482" y="1628005"/>
            <a:ext cx="0" cy="10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674031" y="1729305"/>
            <a:ext cx="118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72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  <p:bldP spid="7" grpId="0"/>
      <p:bldP spid="8" grpId="0"/>
      <p:bldP spid="9" grpId="0"/>
      <p:bldP spid="10" grpId="0"/>
      <p:bldP spid="25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332656"/>
            <a:ext cx="9782801" cy="735781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Боковые стороны АВ и С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трапеции АВС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равны соответственно 40 и 41, а основание ВС равно 16. Биссектриса угла 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проходит через середину стороны АВ. Найдите площадь трапеции.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889052" y="1600200"/>
                <a:ext cx="5487185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Пусть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DK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пересекаются в точке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DCP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равнобедренный, т.к. </a:t>
                </a:r>
                <a:r>
                  <a:rPr lang="ru-RU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биссектриса любого угла трапеции отсекает на ее основании (или продолжении) отрезок, равный боковой стороне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PB=41-16=25</a:t>
                </a:r>
              </a:p>
              <a:p>
                <a:pPr marL="0" indent="0">
                  <a:buNone/>
                </a:pPr>
                <a:r>
                  <a:rPr lang="el-G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DAK=</a:t>
                </a:r>
                <a:r>
                  <a:rPr lang="el-G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PBK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по стороне и двум прилежащим углам,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AD=PB=25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Проведем прямую СЕ параллельно АВ, СЕ=40, Е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=25-16=9, по обратной т. Пифагора, </a:t>
                </a:r>
                <a:r>
                  <a:rPr lang="el-G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прямоугольный, значит СЕ-высота.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АВС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16+25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</m:oMath>
                </a14:m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40=820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820.</a:t>
                </a:r>
                <a:endPara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89052" y="1600200"/>
                <a:ext cx="5487185" cy="4572000"/>
              </a:xfrm>
              <a:blipFill>
                <a:blip r:embed="rId2"/>
                <a:stretch>
                  <a:fillRect l="-2222" t="-933" r="-1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H="1">
            <a:off x="3574132" y="2996952"/>
            <a:ext cx="72008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46140" y="299695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4132" y="537321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10236" y="2996952"/>
            <a:ext cx="432048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flipH="1">
            <a:off x="3223807" y="5273094"/>
            <a:ext cx="386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3486952" y="2681734"/>
            <a:ext cx="242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4428364" y="2699575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4969165" y="5273094"/>
            <a:ext cx="314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3309585" y="3578423"/>
            <a:ext cx="530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6260" y="3634842"/>
            <a:ext cx="477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3839931" y="2608338"/>
            <a:ext cx="477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610136" y="4226576"/>
            <a:ext cx="1332148" cy="1146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90884" y="4128793"/>
            <a:ext cx="336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Дуга 24"/>
          <p:cNvSpPr/>
          <p:nvPr/>
        </p:nvSpPr>
        <p:spPr>
          <a:xfrm rot="1015033" flipH="1">
            <a:off x="4710160" y="5072704"/>
            <a:ext cx="247440" cy="400781"/>
          </a:xfrm>
          <a:prstGeom prst="arc">
            <a:avLst>
              <a:gd name="adj1" fmla="val 16200000"/>
              <a:gd name="adj2" fmla="val 206397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flipH="1">
            <a:off x="4673415" y="5172824"/>
            <a:ext cx="223492" cy="400781"/>
          </a:xfrm>
          <a:prstGeom prst="arc">
            <a:avLst>
              <a:gd name="adj1" fmla="val 17212134"/>
              <a:gd name="adj2" fmla="val 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2205980" y="299695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2205980" y="2996950"/>
            <a:ext cx="1402755" cy="1229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006834" y="2681489"/>
            <a:ext cx="261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H="1">
            <a:off x="4472831" y="2996950"/>
            <a:ext cx="37405" cy="2390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317698" y="5352033"/>
            <a:ext cx="240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54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 animBg="1"/>
      <p:bldP spid="26" grpId="0" animBg="1"/>
      <p:bldP spid="46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6"/>
          </a:xfrm>
        </p:spPr>
        <p:txBody>
          <a:bodyPr rtlCol="0"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 со сторонами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АВ=40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CD =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вписан в окружность. Диагонали АС и BD пересекаются в точке К, причём угол AKB = 60°. Найдите радиус окружности, описанной около этого четырёхугольника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308410" y="1398667"/>
                <a:ext cx="7691686" cy="49685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 Проводим прямую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ǁ</a:t>
                </a:r>
                <a:r>
                  <a:rPr lang="ru-RU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AC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˂1=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˂2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–накрест </a:t>
                </a:r>
                <a:r>
                  <a:rPr lang="ru-RU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леж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                   дуга А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P=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дуге С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хорд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AP=CD=10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˂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BDP=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BKA=60˚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соответственные  углы при АС </a:t>
                </a: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ǁ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PD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секущей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BD)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Четырехугольник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BAPD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вписанный в окружность, то сумма его противолежащих углов 180°, ˂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BAP=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0°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0°.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Рассмотрим </a:t>
                </a:r>
                <a:r>
                  <a:rPr lang="el-G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BAP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по 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теореме косинусов, имеем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BP</m:t>
                        </m:r>
                      </m:e>
                      <m:sup>
                        <m:r>
                          <a:rPr 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  <m:r>
                          <m:rPr>
                            <m:nor/>
                          </m:rPr>
                          <a:rPr 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p>
                        <m: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  <m:r>
                          <m:rPr>
                            <m:nor/>
                          </m:rPr>
                          <a:rPr 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-2АР*АВ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˂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PAB=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e>
                      <m:sup>
                        <m: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- 2*40*10*(-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 2100  BP=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2100</m:t>
                        </m:r>
                      </m:e>
                    </m:rad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e>
                    </m:rad>
                    <m:r>
                      <a:rPr lang="en-U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теореме синусов, найдем радиус окружности: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BP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  <m:r>
                          <m:rPr>
                            <m:nor/>
                          </m:rPr>
                          <a:rPr lang="ru-RU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˂</m:t>
                        </m:r>
                        <m:r>
                          <m:rPr>
                            <m:nor/>
                          </m:rPr>
                          <a:rPr 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BAP</m:t>
                        </m:r>
                      </m:den>
                    </m:f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=2R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BP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0°</m:t>
                        </m:r>
                      </m:den>
                    </m:f>
                    <m:r>
                      <a:rPr lang="en-US" sz="20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e>
                    </m:rad>
                    <m:r>
                      <a:rPr lang="ru-RU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:(2∗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7.</m:t>
                        </m:r>
                      </m:e>
                    </m:rad>
                  </m:oMath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08410" y="1398667"/>
                <a:ext cx="7691686" cy="4968552"/>
              </a:xfrm>
              <a:blipFill>
                <a:blip r:embed="rId3"/>
                <a:stretch>
                  <a:fillRect l="-713" t="-12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вал 2"/>
          <p:cNvSpPr/>
          <p:nvPr/>
        </p:nvSpPr>
        <p:spPr>
          <a:xfrm flipH="1">
            <a:off x="1845936" y="1583442"/>
            <a:ext cx="2160241" cy="20684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28155" y="1733992"/>
            <a:ext cx="1339821" cy="106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67754" y="1869896"/>
            <a:ext cx="316360" cy="731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956115" y="1756104"/>
            <a:ext cx="390286" cy="132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952346" y="2638333"/>
            <a:ext cx="2016221" cy="45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969485" y="1822958"/>
            <a:ext cx="1699861" cy="1248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349996" y="1713985"/>
            <a:ext cx="1656181" cy="90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76659" y="308176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19081" y="1427048"/>
            <a:ext cx="227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569396" y="1503742"/>
            <a:ext cx="19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961425" y="2442630"/>
            <a:ext cx="24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603692" y="2620995"/>
            <a:ext cx="1395405" cy="94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69485" y="3081769"/>
            <a:ext cx="596535" cy="484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22385" y="1843960"/>
            <a:ext cx="18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328241" y="3513611"/>
            <a:ext cx="18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2339106" y="1736356"/>
            <a:ext cx="221979" cy="1832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82545" y="2173196"/>
            <a:ext cx="441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84201" y="2023995"/>
            <a:ext cx="417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00884" y="2645546"/>
            <a:ext cx="268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2144935" y="2811863"/>
            <a:ext cx="313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3692" y="4823441"/>
            <a:ext cx="41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40913" y="2050063"/>
                <a:ext cx="6180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1200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0°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913" y="2050063"/>
                <a:ext cx="618069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  <p:bldP spid="25" grpId="0"/>
      <p:bldP spid="27" grpId="0"/>
      <p:bldP spid="28" grpId="0"/>
      <p:bldP spid="29" grpId="0"/>
      <p:bldP spid="40" grpId="0"/>
      <p:bldP spid="41" grpId="0"/>
      <p:bldP spid="55" grpId="0"/>
      <p:bldP spid="56" grpId="0"/>
      <p:bldP spid="57" grpId="0"/>
      <p:bldP spid="5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5" y="188640"/>
            <a:ext cx="10045593" cy="648072"/>
          </a:xfrm>
        </p:spPr>
        <p:txBody>
          <a:bodyPr rtlCol="0"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Углы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одном из оснований трапеции равны 7° и 83°, а отрезки, соединяющие середины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 трапеции, равны 14 и 11. Найдите основания трапеции.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3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438886" y="980726"/>
                <a:ext cx="5840101" cy="4824538"/>
              </a:xfrm>
            </p:spPr>
            <p:txBody>
              <a:bodyPr rtlCol="0"/>
              <a:lstStyle/>
              <a:p>
                <a:pPr lvl="0"/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  </a:t>
                </a:r>
                <a:r>
                  <a:rPr lang="ru-RU" altLang="ru-RU" sz="1600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Пусть </a:t>
                </a:r>
                <a:r>
                  <a:rPr lang="ru-RU" altLang="ru-RU" sz="1600" i="1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ABCD </a:t>
                </a:r>
                <a:r>
                  <a:rPr lang="ru-RU" altLang="ru-RU" sz="1600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— данная </a:t>
                </a:r>
                <a:r>
                  <a:rPr lang="ru-RU" alt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трапеция.  </a:t>
                </a:r>
              </a:p>
              <a:p>
                <a:pPr lvl="0"/>
                <a:r>
                  <a:rPr lang="ru-RU" alt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Прямые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АВ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С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пересекаются в точке О. </a:t>
                </a:r>
                <a:endParaRPr lang="ru-RU" sz="1600" cap="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˂А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OD=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180°-(7° + 83°)=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90°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lvl="0"/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Пусть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середина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тогда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2 медиана прямоугольного треугольника. 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середина ВС,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OQ=BC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2.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середина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/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AOP</a:t>
                </a:r>
                <a:r>
                  <a:rPr lang="ru-RU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подобен </a:t>
                </a:r>
                <a:r>
                  <a:rPr lang="el-GR" sz="1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EON</a:t>
                </a:r>
                <a:r>
                  <a:rPr lang="en-US" sz="1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ru-RU" sz="1600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двум соответственным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углам,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b="0" i="0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 b="0" i="0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EN</m:t>
                        </m:r>
                      </m:den>
                    </m:f>
                    <m:r>
                      <a:rPr lang="ru-RU" sz="1800" b="0" i="1" cap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b="0" i="1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b="0" i="0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 b="0" i="0" cap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ON</m:t>
                        </m:r>
                      </m:den>
                    </m:f>
                  </m:oMath>
                </a14:m>
                <a:r>
                  <a:rPr lang="en-US" sz="18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EN=ON=7</a:t>
                </a:r>
                <a:r>
                  <a:rPr lang="ru-RU" sz="1600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EN=EF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:2=14:2=7),  </a:t>
                </a:r>
                <a:r>
                  <a:rPr lang="ru-RU" sz="18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OQ=ON-QN=7-5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,5=1,5 (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QN=QP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:2=11:2=5,5), ВС=2*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OQ=3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cap="none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ru-RU" sz="1600" cap="none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AP=OP=ON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NP=7+5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,5=12,5,   А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D=2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AP=25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600" cap="none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ru-RU" sz="1600" cap="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ru-RU" sz="1600" cap="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25; 3.</a:t>
                </a:r>
                <a:endParaRPr lang="ru-RU" sz="1600" cap="non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ru-RU" sz="1600" cap="none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ru-RU" sz="1600" cap="none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ru-RU" sz="1600" cap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cap="none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</a:t>
                </a:r>
              </a:p>
              <a:p>
                <a:pPr rtl="0"/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rtl="0"/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Текс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438886" y="980726"/>
                <a:ext cx="5840101" cy="4824538"/>
              </a:xfrm>
              <a:blipFill>
                <a:blip r:embed="rId3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H="1">
            <a:off x="1773932" y="2255416"/>
            <a:ext cx="288032" cy="117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782044" y="2255416"/>
            <a:ext cx="20882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773932" y="3429000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61964" y="2255416"/>
            <a:ext cx="737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917948" y="2831480"/>
            <a:ext cx="1908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>
            <a:off x="1656404" y="3305074"/>
            <a:ext cx="266328" cy="2665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44"/>
          <p:cNvSpPr/>
          <p:nvPr/>
        </p:nvSpPr>
        <p:spPr>
          <a:xfrm rot="15998971">
            <a:off x="4524261" y="3288272"/>
            <a:ext cx="266328" cy="2665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 rot="2408748">
            <a:off x="1771656" y="3282664"/>
            <a:ext cx="170432" cy="190217"/>
          </a:xfrm>
          <a:prstGeom prst="arc">
            <a:avLst>
              <a:gd name="adj1" fmla="val 1293799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2061964" y="1916832"/>
            <a:ext cx="79538" cy="338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 flipV="1">
            <a:off x="2163680" y="1916832"/>
            <a:ext cx="618364" cy="338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22987" y="3254509"/>
            <a:ext cx="20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</a:rPr>
              <a:t>А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34671" y="2065986"/>
            <a:ext cx="237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41821" y="2034884"/>
            <a:ext cx="24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flipH="1">
            <a:off x="1983320" y="158631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о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869939" y="3285024"/>
            <a:ext cx="268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70400" y="3438913"/>
            <a:ext cx="346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8691" y="2627684"/>
            <a:ext cx="391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8100" y="2568195"/>
            <a:ext cx="340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8613" y="1959429"/>
            <a:ext cx="388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69454" y="2563193"/>
            <a:ext cx="279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58161" y="3126944"/>
            <a:ext cx="428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7°</a:t>
            </a:r>
            <a:endParaRPr lang="ru-RU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842779" y="3106796"/>
            <a:ext cx="510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83°</a:t>
            </a:r>
            <a:endParaRPr lang="ru-RU" sz="14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169013" y="1913544"/>
            <a:ext cx="971056" cy="1515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34759" y="1976544"/>
            <a:ext cx="57842" cy="4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183455" y="1950257"/>
            <a:ext cx="36691" cy="72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5" grpId="0" animBg="1"/>
      <p:bldP spid="48" grpId="0" animBg="1"/>
      <p:bldP spid="63" grpId="0"/>
      <p:bldP spid="64" grpId="0"/>
      <p:bldP spid="65" grpId="0"/>
      <p:bldP spid="66" grpId="0"/>
      <p:bldP spid="67" grpId="0"/>
      <p:bldP spid="15" grpId="0"/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395182" y="1340768"/>
                <a:ext cx="6001226" cy="4829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 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    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Через точку А проведем диаметр АЕ  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˂АВЕ – вписанный, прямой (опирается на диаметр)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 подобен </a:t>
                </a:r>
                <a:r>
                  <a:rPr lang="el-GR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В, по двум углам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6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АЕ</m:t>
                        </m:r>
                      </m:num>
                      <m:den>
                        <m:r>
                          <a:rPr lang="ru-RU" sz="16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АВ</m:t>
                        </m:r>
                      </m:den>
                    </m:f>
                    <m:r>
                      <a:rPr lang="ru-RU" sz="16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6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АВ</m:t>
                        </m:r>
                      </m:num>
                      <m:den>
                        <m:r>
                          <a:rPr lang="ru-RU" sz="16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den>
                    </m:f>
                    <m:r>
                      <a:rPr lang="ru-RU" sz="16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ru-RU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АВ</m:t>
                        </m:r>
                      </m:e>
                      <m:sup>
                        <m:r>
                          <a:rPr lang="ru-RU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АЕ*А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вписанный, прямой (опирается на диаметр)</a:t>
                </a:r>
              </a:p>
              <a:p>
                <a:pPr marL="0" indent="0">
                  <a:buNone/>
                </a:pPr>
                <a:r>
                  <a:rPr lang="ru-RU" sz="1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l-GR" sz="1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подобен </a:t>
                </a:r>
                <a:r>
                  <a:rPr lang="el-GR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AFD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AD</m:t>
                        </m:r>
                      </m:den>
                    </m:f>
                    <m:r>
                      <a:rPr lang="ru-RU" sz="1800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AF</m:t>
                        </m:r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AE</m:t>
                        </m:r>
                        <m:r>
                          <a:rPr lang="en-US" sz="18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</m:t>
                        </m:r>
                      </m:den>
                    </m:f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AB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</m:t>
                        </m:r>
                      </m:den>
                    </m:f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18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den>
                    </m:f>
                    <m:r>
                      <a:rPr lang="ru-RU" sz="1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18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DC=36-9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27</a:t>
                </a:r>
              </a:p>
              <a:p>
                <a:pPr marL="0" indent="0">
                  <a:buNone/>
                </a:pP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27.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395182" y="1340768"/>
                <a:ext cx="6001226" cy="4829400"/>
              </a:xfrm>
              <a:blipFill>
                <a:blip r:embed="rId2"/>
                <a:stretch>
                  <a:fillRect l="-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93436" y="382220"/>
            <a:ext cx="102588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треугольнике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известны длины сторон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  =  18,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  =  36, точка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  — центр окружности,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описанной около треугольника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Прямая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перпендикулярная прямой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пересекает сторону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точке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Овал 7"/>
          <p:cNvSpPr/>
          <p:nvPr/>
        </p:nvSpPr>
        <p:spPr>
          <a:xfrm>
            <a:off x="1773933" y="2087137"/>
            <a:ext cx="3312368" cy="328607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2"/>
          </p:cNvCxnSpPr>
          <p:nvPr/>
        </p:nvCxnSpPr>
        <p:spPr>
          <a:xfrm flipV="1">
            <a:off x="1773933" y="2060848"/>
            <a:ext cx="1368151" cy="1669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8" idx="5"/>
          </p:cNvCxnSpPr>
          <p:nvPr/>
        </p:nvCxnSpPr>
        <p:spPr>
          <a:xfrm>
            <a:off x="3142084" y="2087137"/>
            <a:ext cx="1459132" cy="2804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8" idx="2"/>
            <a:endCxn id="8" idx="5"/>
          </p:cNvCxnSpPr>
          <p:nvPr/>
        </p:nvCxnSpPr>
        <p:spPr>
          <a:xfrm>
            <a:off x="1773933" y="3730177"/>
            <a:ext cx="2827283" cy="1161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1400750" y="3489559"/>
            <a:ext cx="314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8068" y="170860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4601216" y="4918270"/>
            <a:ext cx="27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0385" y="4282561"/>
            <a:ext cx="297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>
            <a:stCxn id="8" idx="2"/>
            <a:endCxn id="8" idx="6"/>
          </p:cNvCxnSpPr>
          <p:nvPr/>
        </p:nvCxnSpPr>
        <p:spPr>
          <a:xfrm>
            <a:off x="1773933" y="3730177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21868" y="2087137"/>
            <a:ext cx="0" cy="2223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71435" y="3341033"/>
            <a:ext cx="360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3373567" y="3371635"/>
            <a:ext cx="307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62915" y="3248942"/>
            <a:ext cx="19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5086301" y="3416914"/>
            <a:ext cx="337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единительная линия 30"/>
          <p:cNvCxnSpPr>
            <a:endCxn id="8" idx="6"/>
          </p:cNvCxnSpPr>
          <p:nvPr/>
        </p:nvCxnSpPr>
        <p:spPr>
          <a:xfrm>
            <a:off x="3121868" y="2087137"/>
            <a:ext cx="1964433" cy="1643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998068" y="220486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142084" y="220486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972172" y="3586191"/>
            <a:ext cx="149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998068" y="3586191"/>
            <a:ext cx="0" cy="143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4880009" y="2973721"/>
            <a:ext cx="30088" cy="23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8" idx="6"/>
            <a:endCxn id="8" idx="5"/>
          </p:cNvCxnSpPr>
          <p:nvPr/>
        </p:nvCxnSpPr>
        <p:spPr>
          <a:xfrm flipH="1">
            <a:off x="4601216" y="3730177"/>
            <a:ext cx="485085" cy="1161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366220" y="4581128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438228" y="4581128"/>
            <a:ext cx="288032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79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6" grpId="0"/>
      <p:bldP spid="17" grpId="0"/>
      <p:bldP spid="18" grpId="0"/>
      <p:bldP spid="24" grpId="0"/>
      <p:bldP spid="25" grpId="0"/>
      <p:bldP spid="26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094412" y="1268760"/>
                <a:ext cx="5281825" cy="49014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  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Четырёхугольник можно вписать в окружность, т.к. существует точка равноудаленная от всех вершин четырехугольника.    </a:t>
                </a: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˂АВС=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94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°,  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˂А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=86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°,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DMC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altLang="ru-RU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равнобедр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endParaRPr lang="en-US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DM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-2*86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endParaRPr lang="en-US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˂В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-131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°, </a:t>
                </a:r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AMB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alt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равнобедр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-2*49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=82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endParaRPr lang="en-US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ru-RU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82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 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°, </a:t>
                </a:r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MC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прямоугольный, равнобедренный. </a:t>
                </a:r>
              </a:p>
              <a:p>
                <a:pPr marL="0" indent="0">
                  <a:buNone/>
                </a:pP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теореме Пифагора 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ВМ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ВС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altLang="ru-RU" sz="16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ВМ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9,  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ru-R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en-US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AD= 2*BM=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</a:t>
                </a:r>
                <a:r>
                  <a:rPr lang="en-US" alt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094412" y="1268760"/>
                <a:ext cx="5281825" cy="4901408"/>
              </a:xfrm>
              <a:blipFill>
                <a:blip r:embed="rId2"/>
                <a:stretch>
                  <a:fillRect l="-693" t="-8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93436" y="474553"/>
            <a:ext cx="94470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Середина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стороны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выпуклого четырехугольника равноудалена от всех его вершин.</a:t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Найдите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если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  =  3, а углы 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C четырехугольника равны соответственно 94° и 131°.</a:t>
            </a:r>
          </a:p>
        </p:txBody>
      </p:sp>
      <p:sp>
        <p:nvSpPr>
          <p:cNvPr id="8" name="Овал 7"/>
          <p:cNvSpPr/>
          <p:nvPr/>
        </p:nvSpPr>
        <p:spPr>
          <a:xfrm>
            <a:off x="1989956" y="1772816"/>
            <a:ext cx="3096344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2"/>
            <a:endCxn id="8" idx="6"/>
          </p:cNvCxnSpPr>
          <p:nvPr/>
        </p:nvCxnSpPr>
        <p:spPr>
          <a:xfrm>
            <a:off x="1989956" y="3284984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2443006" y="2215720"/>
            <a:ext cx="1094723" cy="106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flipH="1">
            <a:off x="3403022" y="2956479"/>
            <a:ext cx="270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57508" y="3056206"/>
            <a:ext cx="381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flipH="1">
            <a:off x="2155072" y="1910885"/>
            <a:ext cx="314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33653" y="18463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538127" y="2159568"/>
            <a:ext cx="1044117" cy="112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22304" y="3048812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6152" y="3325811"/>
            <a:ext cx="38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>
            <a:stCxn id="8" idx="2"/>
            <a:endCxn id="8" idx="1"/>
          </p:cNvCxnSpPr>
          <p:nvPr/>
        </p:nvCxnSpPr>
        <p:spPr>
          <a:xfrm flipV="1">
            <a:off x="1989956" y="2215720"/>
            <a:ext cx="453449" cy="106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8" idx="1"/>
          </p:cNvCxnSpPr>
          <p:nvPr/>
        </p:nvCxnSpPr>
        <p:spPr>
          <a:xfrm flipV="1">
            <a:off x="2443405" y="2166477"/>
            <a:ext cx="2189446" cy="49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8" idx="6"/>
          </p:cNvCxnSpPr>
          <p:nvPr/>
        </p:nvCxnSpPr>
        <p:spPr>
          <a:xfrm flipH="1" flipV="1">
            <a:off x="4582244" y="2125651"/>
            <a:ext cx="504056" cy="1159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2854052" y="2564904"/>
            <a:ext cx="136315" cy="14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566020" y="3187311"/>
            <a:ext cx="0" cy="23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4037727" y="2586475"/>
            <a:ext cx="90011" cy="217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366220" y="3187311"/>
            <a:ext cx="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381544" y="2224001"/>
            <a:ext cx="4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ru-RU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4238929" y="2190681"/>
            <a:ext cx="588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131°</a:t>
            </a:r>
            <a:endParaRPr lang="ru-RU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3721824" y="2956479"/>
            <a:ext cx="425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3014831" y="2987256"/>
            <a:ext cx="531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endParaRPr lang="ru-RU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3469267" y="1915147"/>
            <a:ext cx="395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34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20" grpId="0"/>
      <p:bldP spid="21" grpId="0"/>
      <p:bldP spid="22" grpId="0"/>
      <p:bldP spid="27" grpId="0"/>
      <p:bldP spid="28" grpId="0"/>
      <p:bldP spid="73" grpId="0"/>
      <p:bldP spid="74" grpId="0"/>
      <p:bldP spid="75" grpId="0"/>
      <p:bldP spid="76" grpId="0"/>
      <p:bldP spid="77" grpId="0"/>
    </p:bldLst>
  </p:timing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математике с символом Пи (широкоэкранный формат)</Template>
  <TotalTime>1217</TotalTime>
  <Words>616</Words>
  <Application>Microsoft Office PowerPoint</Application>
  <PresentationFormat>Произвольный</PresentationFormat>
  <Paragraphs>121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Euphemia</vt:lpstr>
      <vt:lpstr>Times New Roman</vt:lpstr>
      <vt:lpstr>Математика 16 х 9</vt:lpstr>
      <vt:lpstr>«Ключевые задачи по планиметрии»</vt:lpstr>
      <vt:lpstr>Внутри параллелограмма АВСD выбрали произвольную точку Е. Докажите, что сумма площадей треугольников АЕD и ВЕС  равна половине площади параллелограмма.</vt:lpstr>
      <vt:lpstr>Боковые стороны АВ и СD трапеции АВСD равны соответственно 40 и 41, а основание ВС равно 16. Биссектриса угла АDС проходит через середину стороны АВ. Найдите площадь трапеции.</vt:lpstr>
      <vt:lpstr> Четырёхугольник ABCD со сторонами АВ=40 и CD = 10 вписан в окружность. Диагонали АС и BD пересекаются в точке К, причём угол AKB = 60°. Найдите радиус окружности, описанной около этого четырёхугольника.</vt:lpstr>
      <vt:lpstr> Углы при одном из оснований трапеции равны 7° и 83°, а отрезки, соединяющие середины противоположных сторон трапеции, равны 14 и 11. Найдите основания трапеции.</vt:lpstr>
      <vt:lpstr>В треугольнике ABC известны длины сторон AB  =  18, AC  =  36, точка O  — центр окружности,  описанной около треугольника ABC. Прямая BD, перпендикулярная прямой AO, пересекает сторону AC в точке D.  Найдите CD.</vt:lpstr>
      <vt:lpstr>Середина M стороны AD выпуклого четырехугольника равноудалена от всех его вершин.  Найдите AD, если BC  =  3, а углы B и C четырехугольника равны соответственно 94° и 131°.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«Ключевые задачи по планиметрии»</dc:title>
  <dc:creator>Admin</dc:creator>
  <cp:lastModifiedBy>Admin</cp:lastModifiedBy>
  <cp:revision>106</cp:revision>
  <dcterms:created xsi:type="dcterms:W3CDTF">2025-02-19T06:15:22Z</dcterms:created>
  <dcterms:modified xsi:type="dcterms:W3CDTF">2025-02-25T06:49:09Z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